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57" r:id="rId4"/>
    <p:sldId id="265" r:id="rId5"/>
    <p:sldId id="260" r:id="rId6"/>
    <p:sldId id="263" r:id="rId7"/>
    <p:sldId id="258" r:id="rId8"/>
    <p:sldId id="261" r:id="rId9"/>
    <p:sldId id="262" r:id="rId10"/>
    <p:sldId id="264" r:id="rId11"/>
    <p:sldId id="275" r:id="rId12"/>
    <p:sldId id="266" r:id="rId13"/>
    <p:sldId id="267" r:id="rId14"/>
    <p:sldId id="268" r:id="rId15"/>
    <p:sldId id="269" r:id="rId16"/>
    <p:sldId id="270" r:id="rId17"/>
    <p:sldId id="271" r:id="rId18"/>
    <p:sldId id="272" r:id="rId19"/>
    <p:sldId id="259" r:id="rId20"/>
    <p:sldId id="273"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53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371601"/>
            <a:ext cx="7696200" cy="2228850"/>
          </a:xfrm>
        </p:spPr>
        <p:txBody>
          <a:bodyPr>
            <a:normAutofit fontScale="90000"/>
          </a:bodyPr>
          <a:lstStyle/>
          <a:p>
            <a:r>
              <a:rPr lang="en-US" b="1" dirty="0" smtClean="0">
                <a:latin typeface="Times New Roman" panose="02020603050405020304" pitchFamily="18" charset="0"/>
                <a:cs typeface="Times New Roman" panose="02020603050405020304" pitchFamily="18" charset="0"/>
              </a:rPr>
              <a:t>Test Development and Evaluation</a:t>
            </a:r>
            <a:br>
              <a:rPr lang="en-US" b="1" dirty="0" smtClean="0">
                <a:latin typeface="Times New Roman" panose="02020603050405020304" pitchFamily="18" charset="0"/>
                <a:cs typeface="Times New Roman" panose="02020603050405020304" pitchFamily="18" charset="0"/>
              </a:rPr>
            </a:br>
            <a:r>
              <a:rPr lang="en-US" b="1" dirty="0" smtClean="0">
                <a:latin typeface="Times New Roman" panose="02020603050405020304" pitchFamily="18" charset="0"/>
                <a:cs typeface="Times New Roman" panose="02020603050405020304" pitchFamily="18" charset="0"/>
              </a:rPr>
              <a:t>Semester: 8</a:t>
            </a:r>
            <a:br>
              <a:rPr lang="en-US" b="1" dirty="0" smtClean="0">
                <a:latin typeface="Times New Roman" panose="02020603050405020304" pitchFamily="18" charset="0"/>
                <a:cs typeface="Times New Roman" panose="02020603050405020304" pitchFamily="18" charset="0"/>
              </a:rPr>
            </a:br>
            <a:r>
              <a:rPr lang="en-US" sz="3300" dirty="0" smtClean="0">
                <a:latin typeface="Times New Roman" panose="02020603050405020304" pitchFamily="18" charset="0"/>
                <a:cs typeface="Times New Roman" panose="02020603050405020304" pitchFamily="18" charset="0"/>
              </a:rPr>
              <a:t>Dr. </a:t>
            </a:r>
            <a:r>
              <a:rPr lang="en-US" sz="3300" dirty="0" err="1" smtClean="0">
                <a:latin typeface="Times New Roman" panose="02020603050405020304" pitchFamily="18" charset="0"/>
                <a:cs typeface="Times New Roman" panose="02020603050405020304" pitchFamily="18" charset="0"/>
              </a:rPr>
              <a:t>Uzma</a:t>
            </a:r>
            <a:r>
              <a:rPr lang="en-US" sz="3300" dirty="0" smtClean="0">
                <a:latin typeface="Times New Roman" panose="02020603050405020304" pitchFamily="18" charset="0"/>
                <a:cs typeface="Times New Roman" panose="02020603050405020304" pitchFamily="18" charset="0"/>
              </a:rPr>
              <a:t> Dayan</a:t>
            </a:r>
            <a:br>
              <a:rPr lang="en-US" sz="3300" dirty="0" smtClean="0">
                <a:latin typeface="Times New Roman" panose="02020603050405020304" pitchFamily="18" charset="0"/>
                <a:cs typeface="Times New Roman" panose="02020603050405020304" pitchFamily="18" charset="0"/>
              </a:rPr>
            </a:br>
            <a:r>
              <a:rPr lang="en-US" sz="3300" dirty="0" smtClean="0">
                <a:latin typeface="Times New Roman" panose="02020603050405020304" pitchFamily="18" charset="0"/>
                <a:cs typeface="Times New Roman" panose="02020603050405020304" pitchFamily="18" charset="0"/>
              </a:rPr>
              <a:t> </a:t>
            </a:r>
            <a:endParaRPr lang="en-US" sz="3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0569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Norm-referenced test (NRT)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r>
              <a:rPr lang="en-US" dirty="0">
                <a:latin typeface="Times New Roman" panose="02020603050405020304" pitchFamily="18" charset="0"/>
                <a:cs typeface="Times New Roman" panose="02020603050405020304" pitchFamily="18" charset="0"/>
              </a:rPr>
              <a:t>Norm-referenced refers to standardized tests that are designed to compare and rank test takers in relation to one another. Norm-referenced tests report whether test takers performed better or worse than a hypothetical average student, which is determined by comparing scores against the performance results of a statistically selected group of test takers, typically of the same age or grade level, who have already taken the exam. </a:t>
            </a:r>
          </a:p>
          <a:p>
            <a:endParaRPr lang="en-US" dirty="0"/>
          </a:p>
        </p:txBody>
      </p:sp>
    </p:spTree>
    <p:extLst>
      <p:ext uri="{BB962C8B-B14F-4D97-AF65-F5344CB8AC3E}">
        <p14:creationId xmlns:p14="http://schemas.microsoft.com/office/powerpoint/2010/main" val="5649552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continue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Norm could be a student, a class, a school or a district. For example, a student with the highest score in a test becomes norm for the rest of the class because the score of other students are compared with his/her score. </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530875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continue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Calculating norm-referenced scores is called the “norming process,” and the comparison group is known as the “norming group.” Norming groups typically comprise only a small subset of previous test takers, not all or even most previous test takers. Test developers use a variety of statistical methods to select norming groups, interpret raw scores, and determine performance levels.</a:t>
            </a:r>
          </a:p>
          <a:p>
            <a:endParaRPr lang="en-US" dirty="0"/>
          </a:p>
          <a:p>
            <a:endParaRPr lang="en-US" dirty="0"/>
          </a:p>
        </p:txBody>
      </p:sp>
    </p:spTree>
    <p:extLst>
      <p:ext uri="{BB962C8B-B14F-4D97-AF65-F5344CB8AC3E}">
        <p14:creationId xmlns:p14="http://schemas.microsoft.com/office/powerpoint/2010/main" val="32304615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continue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r>
              <a:rPr lang="en-US" dirty="0">
                <a:latin typeface="Times New Roman" panose="02020603050405020304" pitchFamily="18" charset="0"/>
                <a:cs typeface="Times New Roman" panose="02020603050405020304" pitchFamily="18" charset="0"/>
              </a:rPr>
              <a:t>Norm-referenced tests often use a multiple-choice format, though some include open-ended, short-answer questions. They are usually based on some form of national standards, not locally determined standards or curricula. IQ tests are among the most well-known norm-referenced tests, as are developmental-screening tests, which are used to identify learning disabilities in young children or determine eligibility for special-education services.</a:t>
            </a:r>
          </a:p>
          <a:p>
            <a:endParaRPr lang="en-US" dirty="0"/>
          </a:p>
        </p:txBody>
      </p:sp>
    </p:spTree>
    <p:extLst>
      <p:ext uri="{BB962C8B-B14F-4D97-AF65-F5344CB8AC3E}">
        <p14:creationId xmlns:p14="http://schemas.microsoft.com/office/powerpoint/2010/main" val="30152098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Purpose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N.R.T’s </a:t>
            </a:r>
            <a:r>
              <a:rPr lang="en-US" dirty="0">
                <a:latin typeface="Times New Roman" panose="02020603050405020304" pitchFamily="18" charset="0"/>
                <a:cs typeface="Times New Roman" panose="02020603050405020304" pitchFamily="18" charset="0"/>
              </a:rPr>
              <a:t>are used for </a:t>
            </a:r>
            <a:r>
              <a:rPr lang="en-US" dirty="0" smtClean="0">
                <a:latin typeface="Times New Roman" panose="02020603050405020304" pitchFamily="18" charset="0"/>
                <a:cs typeface="Times New Roman" panose="02020603050405020304" pitchFamily="18" charset="0"/>
              </a:rPr>
              <a:t>grouping </a:t>
            </a:r>
            <a:r>
              <a:rPr lang="en-US" dirty="0">
                <a:latin typeface="Times New Roman" panose="02020603050405020304" pitchFamily="18" charset="0"/>
                <a:cs typeface="Times New Roman" panose="02020603050405020304" pitchFamily="18" charset="0"/>
              </a:rPr>
              <a:t>purpose</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63128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Example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endParaRPr lang="en-US" dirty="0"/>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SAT </a:t>
            </a:r>
            <a:r>
              <a:rPr lang="en-US" dirty="0" smtClean="0">
                <a:latin typeface="Times New Roman" panose="02020603050405020304" pitchFamily="18" charset="0"/>
                <a:cs typeface="Times New Roman" panose="02020603050405020304" pitchFamily="18" charset="0"/>
              </a:rPr>
              <a:t>(Scholastic Aptitude Test</a:t>
            </a:r>
            <a:r>
              <a:rPr lang="en-US"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IQ tests; </a:t>
            </a: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and </a:t>
            </a:r>
            <a:r>
              <a:rPr lang="en-US" dirty="0">
                <a:latin typeface="Times New Roman" panose="02020603050405020304" pitchFamily="18" charset="0"/>
                <a:cs typeface="Times New Roman" panose="02020603050405020304" pitchFamily="18" charset="0"/>
              </a:rPr>
              <a:t>tests that are graded on a curve. Anytime a test offers a percentile rank, it is a norm-referenced test. </a:t>
            </a:r>
          </a:p>
          <a:p>
            <a:pPr marL="0" indent="0">
              <a:buNone/>
            </a:pPr>
            <a:endParaRPr lang="en-US" dirty="0"/>
          </a:p>
        </p:txBody>
      </p:sp>
    </p:spTree>
    <p:extLst>
      <p:ext uri="{BB962C8B-B14F-4D97-AF65-F5344CB8AC3E}">
        <p14:creationId xmlns:p14="http://schemas.microsoft.com/office/powerpoint/2010/main" val="22034795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continue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pPr marL="0" indent="0">
              <a:buNone/>
            </a:pPr>
            <a:r>
              <a:rPr lang="en-US" dirty="0">
                <a:latin typeface="Times New Roman" panose="02020603050405020304" pitchFamily="18" charset="0"/>
                <a:cs typeface="Times New Roman" panose="02020603050405020304" pitchFamily="18" charset="0"/>
              </a:rPr>
              <a:t>The following are a few representative examples of how norm-referenced tests and scores may be used:</a:t>
            </a:r>
          </a:p>
          <a:p>
            <a:endParaRPr lang="en-US" dirty="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1. To </a:t>
            </a:r>
            <a:r>
              <a:rPr lang="en-US" dirty="0">
                <a:latin typeface="Times New Roman" panose="02020603050405020304" pitchFamily="18" charset="0"/>
                <a:cs typeface="Times New Roman" panose="02020603050405020304" pitchFamily="18" charset="0"/>
              </a:rPr>
              <a:t>determine a young child’s readiness for preschool or kindergarten. These tests may be designed to measure oral-language ability, visual-motor skills, and cognitive and social development.</a:t>
            </a:r>
          </a:p>
          <a:p>
            <a:endParaRPr lang="en-US" dirty="0"/>
          </a:p>
        </p:txBody>
      </p:sp>
    </p:spTree>
    <p:extLst>
      <p:ext uri="{BB962C8B-B14F-4D97-AF65-F5344CB8AC3E}">
        <p14:creationId xmlns:p14="http://schemas.microsoft.com/office/powerpoint/2010/main" val="15343020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continue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2. </a:t>
            </a:r>
            <a:r>
              <a:rPr lang="en-US" dirty="0" smtClean="0">
                <a:latin typeface="Times New Roman" panose="02020603050405020304" pitchFamily="18" charset="0"/>
                <a:cs typeface="Times New Roman" panose="02020603050405020304" pitchFamily="18" charset="0"/>
              </a:rPr>
              <a:t>To </a:t>
            </a:r>
            <a:r>
              <a:rPr lang="en-US" dirty="0">
                <a:latin typeface="Times New Roman" panose="02020603050405020304" pitchFamily="18" charset="0"/>
                <a:cs typeface="Times New Roman" panose="02020603050405020304" pitchFamily="18" charset="0"/>
              </a:rPr>
              <a:t>evaluate basic reading, writing, and math skills. Test results may be used for a wide variety of purposes, such as measuring academic progress, making course assignments, determining readiness for grade promotion, or identifying the need for additional academic support.</a:t>
            </a:r>
          </a:p>
          <a:p>
            <a:pPr marL="0" indent="0">
              <a:buNone/>
            </a:pPr>
            <a:r>
              <a:rPr lang="en-US" dirty="0" smtClean="0">
                <a:latin typeface="Times New Roman" panose="02020603050405020304" pitchFamily="18" charset="0"/>
                <a:cs typeface="Times New Roman" panose="02020603050405020304" pitchFamily="18" charset="0"/>
              </a:rPr>
              <a:t>3. To </a:t>
            </a:r>
            <a:r>
              <a:rPr lang="en-US" dirty="0">
                <a:latin typeface="Times New Roman" panose="02020603050405020304" pitchFamily="18" charset="0"/>
                <a:cs typeface="Times New Roman" panose="02020603050405020304" pitchFamily="18" charset="0"/>
              </a:rPr>
              <a:t>identify specific learning disabilities, such as autism, dyslexia, or nonverbal learning disability, or to determine eligibility for special-education services.</a:t>
            </a: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17313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continue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To make program-eligibility or college-admissions decisions (in these cases, norm-referenced scores are generally evaluated alongside other information about a student). Scores on SAT or ACT exams are a common example.</a:t>
            </a:r>
          </a:p>
        </p:txBody>
      </p:sp>
    </p:spTree>
    <p:extLst>
      <p:ext uri="{BB962C8B-B14F-4D97-AF65-F5344CB8AC3E}">
        <p14:creationId xmlns:p14="http://schemas.microsoft.com/office/powerpoint/2010/main" val="35950507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Difference between CRT and NRT</a:t>
            </a:r>
            <a:endParaRPr lang="en-US" dirty="0">
              <a:latin typeface="Times New Roman" panose="02020603050405020304" pitchFamily="18" charset="0"/>
              <a:cs typeface="Times New Roman" panose="02020603050405020304" pitchFamily="18" charset="0"/>
            </a:endParaRP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19200" y="1524000"/>
            <a:ext cx="64770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9980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r>
              <a:rPr lang="en-US" sz="4400" dirty="0" smtClean="0">
                <a:latin typeface="Times New Roman" panose="02020603050405020304" pitchFamily="18" charset="0"/>
                <a:cs typeface="Times New Roman" panose="02020603050405020304" pitchFamily="18" charset="0"/>
              </a:rPr>
              <a:t>Topic:</a:t>
            </a:r>
          </a:p>
          <a:p>
            <a:pPr marL="0" indent="0">
              <a:buNone/>
            </a:pPr>
            <a:r>
              <a:rPr lang="en-US" sz="4400" dirty="0" smtClean="0">
                <a:latin typeface="Times New Roman" panose="02020603050405020304" pitchFamily="18" charset="0"/>
                <a:cs typeface="Times New Roman" panose="02020603050405020304" pitchFamily="18" charset="0"/>
              </a:rPr>
              <a:t>Criterion-referenced </a:t>
            </a:r>
            <a:r>
              <a:rPr lang="en-US" sz="4400" dirty="0">
                <a:latin typeface="Times New Roman" panose="02020603050405020304" pitchFamily="18" charset="0"/>
                <a:cs typeface="Times New Roman" panose="02020603050405020304" pitchFamily="18" charset="0"/>
              </a:rPr>
              <a:t>and </a:t>
            </a:r>
            <a:r>
              <a:rPr lang="en-US" sz="4400" dirty="0" smtClean="0">
                <a:latin typeface="Times New Roman" panose="02020603050405020304" pitchFamily="18" charset="0"/>
                <a:cs typeface="Times New Roman" panose="02020603050405020304" pitchFamily="18" charset="0"/>
              </a:rPr>
              <a:t>Norm-  referenced </a:t>
            </a:r>
            <a:r>
              <a:rPr lang="en-US" sz="4400" dirty="0">
                <a:latin typeface="Times New Roman" panose="02020603050405020304" pitchFamily="18" charset="0"/>
                <a:cs typeface="Times New Roman" panose="02020603050405020304" pitchFamily="18" charset="0"/>
              </a:rPr>
              <a:t>tests</a:t>
            </a:r>
          </a:p>
        </p:txBody>
      </p:sp>
    </p:spTree>
    <p:extLst>
      <p:ext uri="{BB962C8B-B14F-4D97-AF65-F5344CB8AC3E}">
        <p14:creationId xmlns:p14="http://schemas.microsoft.com/office/powerpoint/2010/main" val="30327712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Growth-referenced test:</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growth reference tests the learning growth of students is being observed. It is done through Pre-test, post-test. For example, a test is administered in the beginning of a program to see the position of students (pre-test), then at the completion of the program (post-test) to see the progress of students. Growth- reference test is a mechanical process for the teachers. Chances of error are there such as illness of students, weather condition, country scenario etc. </a:t>
            </a:r>
          </a:p>
          <a:p>
            <a:endParaRPr lang="en-US" dirty="0"/>
          </a:p>
        </p:txBody>
      </p:sp>
    </p:spTree>
    <p:extLst>
      <p:ext uri="{BB962C8B-B14F-4D97-AF65-F5344CB8AC3E}">
        <p14:creationId xmlns:p14="http://schemas.microsoft.com/office/powerpoint/2010/main" val="22477442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Exit Ticket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en-US" dirty="0" smtClean="0"/>
              <a:t> </a:t>
            </a:r>
          </a:p>
          <a:p>
            <a:pPr marL="0" indent="0">
              <a:buNone/>
            </a:pPr>
            <a:r>
              <a:rPr lang="en-US" b="1" dirty="0" smtClean="0">
                <a:latin typeface="Times New Roman" panose="02020603050405020304" pitchFamily="18" charset="0"/>
                <a:cs typeface="Times New Roman" panose="02020603050405020304" pitchFamily="18" charset="0"/>
              </a:rPr>
              <a:t>Task for students: </a:t>
            </a:r>
          </a:p>
          <a:p>
            <a:pPr marL="514350" indent="-514350">
              <a:buAutoNum type="arabicPeriod"/>
            </a:pPr>
            <a:r>
              <a:rPr lang="en-US" dirty="0" smtClean="0">
                <a:solidFill>
                  <a:srgbClr val="FF0000"/>
                </a:solidFill>
                <a:latin typeface="Times New Roman" panose="02020603050405020304" pitchFamily="18" charset="0"/>
                <a:cs typeface="Times New Roman" panose="02020603050405020304" pitchFamily="18" charset="0"/>
              </a:rPr>
              <a:t>Give 2 examples of CRT and NRT from local context.</a:t>
            </a:r>
          </a:p>
          <a:p>
            <a:pPr marL="514350" indent="-514350">
              <a:buAutoNum type="arabicPeriod"/>
            </a:pPr>
            <a:r>
              <a:rPr lang="en-US" dirty="0" smtClean="0">
                <a:solidFill>
                  <a:srgbClr val="FF0000"/>
                </a:solidFill>
                <a:latin typeface="Times New Roman" panose="02020603050405020304" pitchFamily="18" charset="0"/>
                <a:cs typeface="Times New Roman" panose="02020603050405020304" pitchFamily="18" charset="0"/>
              </a:rPr>
              <a:t>Write (in one sentence) the difference between CRT and NRT.</a:t>
            </a:r>
            <a:endParaRPr lang="en-US"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4386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Lesson objectives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en-US" dirty="0" smtClean="0">
                <a:latin typeface="Times New Roman" panose="02020603050405020304" pitchFamily="18" charset="0"/>
                <a:cs typeface="Times New Roman" panose="02020603050405020304" pitchFamily="18" charset="0"/>
              </a:rPr>
              <a:t>By the end of the lesson, students will be able to:</a:t>
            </a:r>
          </a:p>
          <a:p>
            <a:pPr marL="0" indent="0">
              <a:buNone/>
            </a:pPr>
            <a:r>
              <a:rPr lang="en-US" dirty="0" smtClean="0">
                <a:latin typeface="Times New Roman" panose="02020603050405020304" pitchFamily="18" charset="0"/>
                <a:cs typeface="Times New Roman" panose="02020603050405020304" pitchFamily="18" charset="0"/>
              </a:rPr>
              <a:t> </a:t>
            </a: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Differentiate between </a:t>
            </a:r>
            <a:r>
              <a:rPr lang="en-US" dirty="0" smtClean="0">
                <a:latin typeface="Times New Roman" panose="02020603050405020304" pitchFamily="18" charset="0"/>
                <a:cs typeface="Times New Roman" panose="02020603050405020304" pitchFamily="18" charset="0"/>
              </a:rPr>
              <a:t>Criterion-referenced tests (</a:t>
            </a:r>
            <a:r>
              <a:rPr lang="en-US" dirty="0" smtClean="0">
                <a:latin typeface="Times New Roman" panose="02020603050405020304" pitchFamily="18" charset="0"/>
                <a:cs typeface="Times New Roman" panose="02020603050405020304" pitchFamily="18" charset="0"/>
              </a:rPr>
              <a:t>CRT) </a:t>
            </a:r>
            <a:r>
              <a:rPr lang="en-US" dirty="0" smtClean="0">
                <a:latin typeface="Times New Roman" panose="02020603050405020304" pitchFamily="18" charset="0"/>
                <a:cs typeface="Times New Roman" panose="02020603050405020304" pitchFamily="18" charset="0"/>
              </a:rPr>
              <a:t>and </a:t>
            </a:r>
            <a:r>
              <a:rPr lang="en-US" dirty="0">
                <a:latin typeface="Times New Roman" panose="02020603050405020304" pitchFamily="18" charset="0"/>
                <a:cs typeface="Times New Roman" panose="02020603050405020304" pitchFamily="18" charset="0"/>
              </a:rPr>
              <a:t>Norm- </a:t>
            </a:r>
            <a:r>
              <a:rPr lang="en-US" dirty="0" smtClean="0">
                <a:latin typeface="Times New Roman" panose="02020603050405020304" pitchFamily="18" charset="0"/>
                <a:cs typeface="Times New Roman" panose="02020603050405020304" pitchFamily="18" charset="0"/>
              </a:rPr>
              <a:t>referenced tests (NRT)</a:t>
            </a:r>
            <a:r>
              <a:rPr lang="en-US"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State uses of CRT and </a:t>
            </a:r>
            <a:r>
              <a:rPr lang="en-US" dirty="0" smtClean="0">
                <a:latin typeface="Times New Roman" panose="02020603050405020304" pitchFamily="18" charset="0"/>
                <a:cs typeface="Times New Roman" panose="02020603050405020304" pitchFamily="18" charset="0"/>
              </a:rPr>
              <a:t>NRT.</a:t>
            </a:r>
            <a:endParaRPr lang="en-US"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Describe ways of interpreting CRT and NRT.</a:t>
            </a:r>
          </a:p>
          <a:p>
            <a:pPr>
              <a:buFont typeface="Wingdings" panose="05000000000000000000" pitchFamily="2" charset="2"/>
              <a:buChar char="Ø"/>
            </a:pPr>
            <a:endParaRPr lang="en-US" dirty="0" smtClean="0">
              <a:latin typeface="Times New Roman" panose="02020603050405020304" pitchFamily="18" charset="0"/>
              <a:cs typeface="Times New Roman" panose="02020603050405020304" pitchFamily="18" charset="0"/>
            </a:endParaRPr>
          </a:p>
          <a:p>
            <a:pPr marL="0" indent="0">
              <a:buNone/>
            </a:pPr>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9386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Criterion–referenced</a:t>
            </a:r>
            <a:r>
              <a:rPr lang="en-US" dirty="0" smtClean="0"/>
              <a:t> </a:t>
            </a:r>
            <a:r>
              <a:rPr lang="en-US" dirty="0" smtClean="0">
                <a:latin typeface="Times New Roman" panose="02020603050405020304" pitchFamily="18" charset="0"/>
                <a:cs typeface="Times New Roman" panose="02020603050405020304" pitchFamily="18" charset="0"/>
              </a:rPr>
              <a:t>test (CRT)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r>
              <a:rPr lang="en-US" dirty="0">
                <a:latin typeface="Times New Roman" panose="02020603050405020304" pitchFamily="18" charset="0"/>
                <a:cs typeface="Times New Roman" panose="02020603050405020304" pitchFamily="18" charset="0"/>
              </a:rPr>
              <a:t>A criterion-referenced test is designed to measure a student's academic performance against some standard or criteria.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standard or criteria is predetermined before students begin the test.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Schools </a:t>
            </a:r>
            <a:r>
              <a:rPr lang="en-US" dirty="0">
                <a:latin typeface="Times New Roman" panose="02020603050405020304" pitchFamily="18" charset="0"/>
                <a:cs typeface="Times New Roman" panose="02020603050405020304" pitchFamily="18" charset="0"/>
              </a:rPr>
              <a:t>or districts choose a standard, such as a percent of items answered correctly or a state test benchmark, as the criteria for the test. The student's score then shows the progress they have made toward the agreed-upon standard-</a:t>
            </a:r>
          </a:p>
        </p:txBody>
      </p:sp>
    </p:spTree>
    <p:extLst>
      <p:ext uri="{BB962C8B-B14F-4D97-AF65-F5344CB8AC3E}">
        <p14:creationId xmlns:p14="http://schemas.microsoft.com/office/powerpoint/2010/main" val="2639687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latin typeface="Times New Roman" panose="02020603050405020304" pitchFamily="18" charset="0"/>
                <a:cs typeface="Times New Roman" panose="02020603050405020304" pitchFamily="18" charset="0"/>
              </a:rPr>
              <a:t>Example 1</a:t>
            </a:r>
            <a:br>
              <a:rPr lang="en-US" dirty="0" smtClean="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endParaRPr lang="en-US" dirty="0" smtClean="0"/>
          </a:p>
          <a:p>
            <a:pPr marL="0" indent="0">
              <a:buNone/>
            </a:pPr>
            <a:r>
              <a:rPr lang="en-US" dirty="0" smtClean="0">
                <a:latin typeface="Times New Roman" panose="02020603050405020304" pitchFamily="18" charset="0"/>
                <a:cs typeface="Times New Roman" panose="02020603050405020304" pitchFamily="18" charset="0"/>
              </a:rPr>
              <a:t>When </a:t>
            </a:r>
            <a:r>
              <a:rPr lang="en-US" dirty="0">
                <a:latin typeface="Times New Roman" panose="02020603050405020304" pitchFamily="18" charset="0"/>
                <a:cs typeface="Times New Roman" panose="02020603050405020304" pitchFamily="18" charset="0"/>
              </a:rPr>
              <a:t>you take your temperature, the accepted healthy standard is 98.6 degrees Fahrenheit. If your temperature is higher, you are not meeting the standard for health and are likely </a:t>
            </a:r>
            <a:r>
              <a:rPr lang="en-US" dirty="0" smtClean="0">
                <a:latin typeface="Times New Roman" panose="02020603050405020304" pitchFamily="18" charset="0"/>
                <a:cs typeface="Times New Roman" panose="02020603050405020304" pitchFamily="18" charset="0"/>
              </a:rPr>
              <a:t>ill.</a:t>
            </a:r>
            <a:endParaRPr lang="en-US"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023290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Example 2</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en-US" dirty="0" smtClean="0"/>
              <a:t> </a:t>
            </a:r>
            <a:r>
              <a:rPr lang="en-US" dirty="0" smtClean="0">
                <a:latin typeface="Times New Roman" panose="02020603050405020304" pitchFamily="18" charset="0"/>
                <a:cs typeface="Times New Roman" panose="02020603050405020304" pitchFamily="18" charset="0"/>
              </a:rPr>
              <a:t>GRE Score required: 50</a:t>
            </a:r>
          </a:p>
          <a:p>
            <a:pPr marL="0" indent="0">
              <a:buNone/>
            </a:pPr>
            <a:r>
              <a:rPr lang="en-US" dirty="0" smtClean="0">
                <a:latin typeface="Times New Roman" panose="02020603050405020304" pitchFamily="18" charset="0"/>
                <a:cs typeface="Times New Roman" panose="02020603050405020304" pitchFamily="18" charset="0"/>
              </a:rPr>
              <a:t>A candidate scores 49 which might be the highest among all candidate. Still the candidate is not attaining the criterion.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4215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Criterion-referenced tests (CRT)</a:t>
            </a:r>
            <a:endParaRPr lang="en-US" dirty="0">
              <a:latin typeface="AngsanaUPC" panose="02020603050405020304" pitchFamily="18" charset="-34"/>
              <a:cs typeface="AngsanaUPC" panose="02020603050405020304" pitchFamily="18" charset="-34"/>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28800" y="1600200"/>
            <a:ext cx="5486015" cy="4525963"/>
          </a:xfrm>
        </p:spPr>
      </p:pic>
    </p:spTree>
    <p:extLst>
      <p:ext uri="{BB962C8B-B14F-4D97-AF65-F5344CB8AC3E}">
        <p14:creationId xmlns:p14="http://schemas.microsoft.com/office/powerpoint/2010/main" val="247800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anose="02020603050405020304" pitchFamily="18" charset="0"/>
                <a:cs typeface="Times New Roman" panose="02020603050405020304" pitchFamily="18" charset="0"/>
              </a:rPr>
              <a:t>Uses</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latin typeface="Times New Roman" panose="02020603050405020304" pitchFamily="18" charset="0"/>
                <a:cs typeface="Times New Roman" panose="02020603050405020304" pitchFamily="18" charset="0"/>
              </a:rPr>
              <a:t>What are these tests used for in schools?</a:t>
            </a:r>
          </a:p>
          <a:p>
            <a:r>
              <a:rPr lang="en-US" dirty="0" smtClean="0">
                <a:latin typeface="Times New Roman" panose="02020603050405020304" pitchFamily="18" charset="0"/>
                <a:cs typeface="Times New Roman" panose="02020603050405020304" pitchFamily="18" charset="0"/>
              </a:rPr>
              <a:t>Schools </a:t>
            </a:r>
            <a:r>
              <a:rPr lang="en-US" dirty="0">
                <a:latin typeface="Times New Roman" panose="02020603050405020304" pitchFamily="18" charset="0"/>
                <a:cs typeface="Times New Roman" panose="02020603050405020304" pitchFamily="18" charset="0"/>
              </a:rPr>
              <a:t>use criterion-referenced tests to assess the specific knowledge and skills students have most likely learned in order to assess how close a student is to mastering a specific standard.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We say “most </a:t>
            </a:r>
            <a:r>
              <a:rPr lang="en-US" dirty="0">
                <a:latin typeface="Times New Roman" panose="02020603050405020304" pitchFamily="18" charset="0"/>
                <a:cs typeface="Times New Roman" panose="02020603050405020304" pitchFamily="18" charset="0"/>
              </a:rPr>
              <a:t>likely” because there is no absolutely perfect way to measure things we cannot directly see without some error.</a:t>
            </a:r>
          </a:p>
        </p:txBody>
      </p:sp>
    </p:spTree>
    <p:extLst>
      <p:ext uri="{BB962C8B-B14F-4D97-AF65-F5344CB8AC3E}">
        <p14:creationId xmlns:p14="http://schemas.microsoft.com/office/powerpoint/2010/main" val="2331762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anose="02020603050405020304" pitchFamily="18" charset="0"/>
                <a:cs typeface="Times New Roman" panose="02020603050405020304" pitchFamily="18" charset="0"/>
              </a:rPr>
              <a:t>Importance</a:t>
            </a:r>
            <a:br>
              <a:rPr lang="en-US" dirty="0" smtClean="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b="1" dirty="0">
                <a:latin typeface="Times New Roman" panose="02020603050405020304" pitchFamily="18" charset="0"/>
                <a:cs typeface="Times New Roman" panose="02020603050405020304" pitchFamily="18" charset="0"/>
              </a:rPr>
              <a:t>Why are criterion-referenced tests important?</a:t>
            </a:r>
          </a:p>
          <a:p>
            <a:r>
              <a:rPr lang="en-US" dirty="0">
                <a:latin typeface="Times New Roman" panose="02020603050405020304" pitchFamily="18" charset="0"/>
                <a:cs typeface="Times New Roman" panose="02020603050405020304" pitchFamily="18" charset="0"/>
              </a:rPr>
              <a:t>We want to know what students have already learned and what we can do to help them achieve proficiency or meet the desired learning standard. For example, performance on state assessments is often of critical importance for districts. Criterion-referenced tests will show you where students are in relation to state test benchmarks (or other agreed-upon standards) at any given time, letting you structure instruction and intervention for students who need it.</a:t>
            </a:r>
          </a:p>
          <a:p>
            <a:endParaRPr lang="en-US" dirty="0"/>
          </a:p>
          <a:p>
            <a:endParaRPr lang="en-US" dirty="0"/>
          </a:p>
        </p:txBody>
      </p:sp>
    </p:spTree>
    <p:extLst>
      <p:ext uri="{BB962C8B-B14F-4D97-AF65-F5344CB8AC3E}">
        <p14:creationId xmlns:p14="http://schemas.microsoft.com/office/powerpoint/2010/main" val="22662438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665</TotalTime>
  <Words>943</Words>
  <Application>Microsoft Office PowerPoint</Application>
  <PresentationFormat>On-screen Show (4:3)</PresentationFormat>
  <Paragraphs>62</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Test Development and Evaluation Semester: 8 Dr. Uzma Dayan  </vt:lpstr>
      <vt:lpstr>PowerPoint Presentation</vt:lpstr>
      <vt:lpstr>Lesson objectives</vt:lpstr>
      <vt:lpstr>Criterion–referenced test (CRT)</vt:lpstr>
      <vt:lpstr>Example 1 </vt:lpstr>
      <vt:lpstr>Example 2</vt:lpstr>
      <vt:lpstr>Criterion-referenced tests (CRT)</vt:lpstr>
      <vt:lpstr>Uses </vt:lpstr>
      <vt:lpstr>Importance </vt:lpstr>
      <vt:lpstr>Norm-referenced test (NRT) </vt:lpstr>
      <vt:lpstr>continue</vt:lpstr>
      <vt:lpstr>continue</vt:lpstr>
      <vt:lpstr>continue</vt:lpstr>
      <vt:lpstr>Purpose</vt:lpstr>
      <vt:lpstr>Example</vt:lpstr>
      <vt:lpstr>continue</vt:lpstr>
      <vt:lpstr>continue</vt:lpstr>
      <vt:lpstr>continue</vt:lpstr>
      <vt:lpstr>Difference between CRT and NRT</vt:lpstr>
      <vt:lpstr>Growth-referenced test: </vt:lpstr>
      <vt:lpstr>Exit Ticket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Criterion-referenced and Norm-referenced tests</dc:title>
  <dc:creator>uzma</dc:creator>
  <cp:lastModifiedBy>uzma</cp:lastModifiedBy>
  <cp:revision>47</cp:revision>
  <dcterms:created xsi:type="dcterms:W3CDTF">2006-08-16T00:00:00Z</dcterms:created>
  <dcterms:modified xsi:type="dcterms:W3CDTF">2020-04-08T07:28:46Z</dcterms:modified>
</cp:coreProperties>
</file>